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680" r:id="rId6"/>
    <p:sldId id="2676" r:id="rId7"/>
    <p:sldId id="2677" r:id="rId8"/>
    <p:sldId id="2683" r:id="rId9"/>
    <p:sldId id="2684" r:id="rId10"/>
    <p:sldId id="2685" r:id="rId11"/>
    <p:sldId id="2686" r:id="rId12"/>
    <p:sldId id="2679" r:id="rId13"/>
    <p:sldId id="2652" r:id="rId14"/>
    <p:sldId id="2687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70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511E25-8811-443E-B1D6-D81202E61FB5}" type="datetimeFigureOut">
              <a:t>19/05/2026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148E45-F991-445E-8CD6-CAE68240C1E5}" type="slidenum"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27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759132-A857-48CA-9469-23875D70B7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71977" y="1122363"/>
            <a:ext cx="9496023" cy="34110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de-DE" err="1"/>
              <a:t>Presentation</a:t>
            </a:r>
            <a:r>
              <a:rPr lang="de-DE"/>
              <a:t> Title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35DAB8E-06D2-4C56-B4A3-79CF67BEEED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71977" y="4533362"/>
            <a:ext cx="9496023" cy="120227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err="1"/>
              <a:t>Subtitle</a:t>
            </a:r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A67974-6CD5-4E46-8D66-4739303CA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Footer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5C9531-37C9-4D89-8BE7-BC644F1C3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4B2EC-0750-4D8F-84A5-845840A88C57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4207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FB9C5-92E3-44E3-A14C-4DBD880A6B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Gill Sans MT" panose="020B0502020104020203" pitchFamily="34" charset="0"/>
                <a:ea typeface="Malgun Gothic" panose="020B0503020000020004" pitchFamily="34" charset="-127"/>
              </a:defRPr>
            </a:lvl1pPr>
          </a:lstStyle>
          <a:p>
            <a:r>
              <a:rPr lang="de-DE"/>
              <a:t>Slide title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BD149D7-37B9-462D-A722-BD71B8D494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432000" indent="-432000">
              <a:buClr>
                <a:schemeClr val="bg2"/>
              </a:buClr>
              <a:buFont typeface="Calibri" panose="020F0502020204030204" pitchFamily="34" charset="0"/>
              <a:buChar char="●"/>
              <a:defRPr sz="3600">
                <a:latin typeface="Gill Sans MT" panose="020B0502020104020203" pitchFamily="34" charset="0"/>
                <a:ea typeface="Malgun Gothic" panose="020B0503020000020004" pitchFamily="34" charset="-127"/>
              </a:defRPr>
            </a:lvl1pPr>
            <a:lvl2pPr marL="792000" indent="-432000">
              <a:buClr>
                <a:schemeClr val="bg2"/>
              </a:buClr>
              <a:buFont typeface="Calibri" panose="020F0502020204030204" pitchFamily="34" charset="0"/>
              <a:buChar char="●"/>
              <a:defRPr sz="2800">
                <a:latin typeface="Gill Sans MT" panose="020B0502020104020203" pitchFamily="34" charset="0"/>
                <a:ea typeface="Malgun Gothic" panose="020B0503020000020004" pitchFamily="34" charset="-127"/>
              </a:defRPr>
            </a:lvl2pPr>
            <a:lvl3pPr marL="1080000" indent="-432000">
              <a:buClr>
                <a:schemeClr val="bg2"/>
              </a:buClr>
              <a:buFont typeface="Calibri" panose="020F0502020204030204" pitchFamily="34" charset="0"/>
              <a:buChar char="●"/>
              <a:defRPr sz="2400">
                <a:latin typeface="Gill Sans MT" panose="020B0502020104020203" pitchFamily="34" charset="0"/>
                <a:ea typeface="Malgun Gothic" panose="020B0503020000020004" pitchFamily="34" charset="-127"/>
              </a:defRPr>
            </a:lvl3pPr>
            <a:lvl4pPr marL="1440000" indent="-432000">
              <a:buClr>
                <a:schemeClr val="bg2"/>
              </a:buClr>
              <a:buFont typeface="Calibri" panose="020F0502020204030204" pitchFamily="34" charset="0"/>
              <a:buChar char="●"/>
              <a:defRPr sz="2000">
                <a:latin typeface="Gill Sans MT" panose="020B0502020104020203" pitchFamily="34" charset="0"/>
                <a:ea typeface="Malgun Gothic" panose="020B0503020000020004" pitchFamily="34" charset="-127"/>
              </a:defRPr>
            </a:lvl4pPr>
            <a:lvl5pPr marL="1800000" indent="-432000">
              <a:buClr>
                <a:schemeClr val="bg2"/>
              </a:buClr>
              <a:buFont typeface="Calibri" panose="020F0502020204030204" pitchFamily="34" charset="0"/>
              <a:buChar char="●"/>
              <a:defRPr sz="2000">
                <a:latin typeface="Gill Sans MT" panose="020B0502020104020203" pitchFamily="34" charset="0"/>
                <a:ea typeface="Malgun Gothic" panose="020B0503020000020004" pitchFamily="34" charset="-127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 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FB8D69F-B06D-4DF4-939C-39FCA4B47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EFA9534-FCE2-485C-96F7-919CB2ADF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4B2EC-0750-4D8F-84A5-845840A88C57}" type="slidenum">
              <a:rPr lang="de-DE" smtClean="0"/>
              <a:t>‹N›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6BCA626-13DD-45BF-BC73-38FA3B1F03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19" y="6093446"/>
            <a:ext cx="1053530" cy="79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696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7FF126-365C-44A9-8126-29FEF2592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err="1"/>
              <a:t>Presentation</a:t>
            </a:r>
            <a:r>
              <a:rPr lang="de-DE"/>
              <a:t> title 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D38480D-BA2B-4506-AEDE-656A9F25E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7B218F6-A803-4ECE-9EA3-2888141AC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Footer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20B3F6-A461-4A06-BE42-6254D332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4B2EC-0750-4D8F-84A5-845840A88C57}" type="slidenum">
              <a:rPr lang="de-DE" smtClean="0"/>
              <a:t>‹N›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098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76E9DB-20D1-4161-83E1-F6AF366A89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Slide title</a:t>
            </a: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A9F5C8F-9FA7-4417-9D76-56F3C71EE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err="1"/>
              <a:t>Footer</a:t>
            </a:r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4A59A0A-7AB0-466B-B603-63BCCA8BA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4B2EC-0750-4D8F-84A5-845840A88C57}" type="slidenum">
              <a:rPr lang="de-DE" smtClean="0"/>
              <a:t>‹N›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69375EAC-9C98-4190-9687-6F09F2B4A1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19" y="6093446"/>
            <a:ext cx="1053530" cy="79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82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8E5CF22D-B0D6-4639-9FB3-34DFB4AEA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Slide title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C23F8C-E7EC-48E7-932B-269AF2190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F35E33-DC68-4FB9-B203-D007CFFD13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de-DE" err="1"/>
              <a:t>Footer</a:t>
            </a:r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2CE31BA-BA27-422E-9934-70AC88251E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56350"/>
            <a:ext cx="576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fld id="{FE24B2EC-0750-4D8F-84A5-845840A88C57}" type="slidenum">
              <a:rPr lang="de-DE" smtClean="0"/>
              <a:pPr/>
              <a:t>‹N›</a:t>
            </a:fld>
            <a:endParaRPr lang="de-DE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3943C4F3-AE06-438D-8F4A-900786E26B65}"/>
              </a:ext>
            </a:extLst>
          </p:cNvPr>
          <p:cNvSpPr/>
          <p:nvPr userDrawn="1"/>
        </p:nvSpPr>
        <p:spPr>
          <a:xfrm rot="21437166">
            <a:off x="-150305" y="-160294"/>
            <a:ext cx="678490" cy="723119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Gill Sans MT" panose="020B0502020104020203" pitchFamily="34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A809BC6B-3F9C-495F-9910-075C0E4A0D9E}"/>
              </a:ext>
            </a:extLst>
          </p:cNvPr>
          <p:cNvSpPr/>
          <p:nvPr userDrawn="1"/>
        </p:nvSpPr>
        <p:spPr>
          <a:xfrm rot="155577">
            <a:off x="101997" y="-147785"/>
            <a:ext cx="264919" cy="7097131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Gill Sans MT" panose="020B0502020104020203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1D52E918-8F2D-4BE6-B45C-8C2C0347C5F3}"/>
              </a:ext>
            </a:extLst>
          </p:cNvPr>
          <p:cNvSpPr/>
          <p:nvPr userDrawn="1"/>
        </p:nvSpPr>
        <p:spPr>
          <a:xfrm rot="162834" flipH="1">
            <a:off x="12031154" y="-132074"/>
            <a:ext cx="678490" cy="7231193"/>
          </a:xfrm>
          <a:prstGeom prst="rect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Gill Sans MT" panose="020B0502020104020203" pitchFamily="34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B79FB8C3-04A8-4D20-BDED-83F792FA11F1}"/>
              </a:ext>
            </a:extLst>
          </p:cNvPr>
          <p:cNvSpPr/>
          <p:nvPr userDrawn="1"/>
        </p:nvSpPr>
        <p:spPr>
          <a:xfrm rot="21444423" flipH="1">
            <a:off x="12077392" y="-119565"/>
            <a:ext cx="264919" cy="7097131"/>
          </a:xfrm>
          <a:prstGeom prst="rect">
            <a:avLst/>
          </a:prstGeom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Gill Sans MT" panose="020B05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0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94C7D5-BCDF-4088-8E60-EE9C532C87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0379" y="3755310"/>
            <a:ext cx="9496023" cy="2160480"/>
          </a:xfrm>
        </p:spPr>
        <p:txBody>
          <a:bodyPr>
            <a:noAutofit/>
          </a:bodyPr>
          <a:lstStyle/>
          <a:p>
            <a:br>
              <a:rPr lang="de-DE" sz="4000"/>
            </a:br>
            <a:r>
              <a:rPr lang="hu-HU" sz="4000" b="1">
                <a:latin typeface="Gill Sans MT"/>
              </a:rPr>
              <a:t>#1 Workshop on </a:t>
            </a:r>
            <a:r>
              <a:rPr lang="en-US" sz="4000" b="1">
                <a:latin typeface="Gill Sans MT"/>
              </a:rPr>
              <a:t>Alternative fuels</a:t>
            </a:r>
            <a:br>
              <a:rPr lang="en-US" sz="4000" b="1"/>
            </a:br>
            <a:endParaRPr lang="de-DE" sz="4000" b="1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C5936DD-D638-4AEF-B88D-73CCDA2594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82002"/>
            <a:ext cx="9496023" cy="1658432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de-DE" sz="2800"/>
          </a:p>
          <a:p>
            <a:endParaRPr lang="de-DE" sz="2800"/>
          </a:p>
          <a:p>
            <a:r>
              <a:rPr lang="de-DE" sz="2800">
                <a:latin typeface="Gill Sans MT"/>
              </a:rPr>
              <a:t>06-05-2026</a:t>
            </a:r>
            <a:endParaRPr lang="de-DE"/>
          </a:p>
          <a:p>
            <a:endParaRPr lang="de-DE" sz="2800">
              <a:latin typeface="Gill Sans MT"/>
            </a:endParaRPr>
          </a:p>
          <a:p>
            <a:endParaRPr lang="de-DE" sz="2800"/>
          </a:p>
          <a:p>
            <a:endParaRPr lang="de-DE" sz="28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A1A383-1383-B994-98F3-D6B623C66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603" y="339446"/>
            <a:ext cx="4117693" cy="3630471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0A8ECBE-C41A-54DB-BE5D-1D496E058028}"/>
              </a:ext>
            </a:extLst>
          </p:cNvPr>
          <p:cNvSpPr txBox="1"/>
          <p:nvPr/>
        </p:nvSpPr>
        <p:spPr>
          <a:xfrm>
            <a:off x="9943846" y="6150517"/>
            <a:ext cx="179993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i="1"/>
              <a:t>This session will be recorded</a:t>
            </a:r>
          </a:p>
        </p:txBody>
      </p:sp>
    </p:spTree>
    <p:extLst>
      <p:ext uri="{BB962C8B-B14F-4D97-AF65-F5344CB8AC3E}">
        <p14:creationId xmlns:p14="http://schemas.microsoft.com/office/powerpoint/2010/main" val="83375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CDDE5-1FA6-E65C-992B-CC6F6784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03FF3D-2927-2DF1-7B45-45D276FAE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31800" indent="-431800"/>
            <a:r>
              <a:rPr lang="en-US" b="1">
                <a:latin typeface="Gill Sans MT"/>
                <a:ea typeface="Malgun Gothic"/>
              </a:rPr>
              <a:t>Opening – NAPCORE</a:t>
            </a:r>
            <a:endParaRPr lang="en-US" b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What is NAPCORE</a:t>
            </a:r>
            <a:endParaRPr lang="en-US" i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Update from the NAPCORE AFIR Team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European Commission – the aim of AFIR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FIER – Status of CEAP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Standards perspective / alignment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Data users perspective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Discussion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Wrap up &amp; closing</a:t>
            </a:r>
            <a:endParaRPr lang="en-US"/>
          </a:p>
          <a:p>
            <a:pPr marL="431800" indent="-431800"/>
            <a:endParaRPr lang="en-US"/>
          </a:p>
          <a:p>
            <a:pPr marL="431800" indent="-4318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50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269DE-12B1-A6CC-6C04-35FFCD410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NAPCORE in general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53516-DB0F-AB27-3B48-C80A505E38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431800" indent="-431800"/>
            <a:r>
              <a:rPr lang="en-US" sz="3700">
                <a:latin typeface="Gill Sans MT"/>
                <a:ea typeface="Malgun Gothic"/>
              </a:rPr>
              <a:t>The world’s largest cooperation of mobility data platforms</a:t>
            </a:r>
            <a:endParaRPr lang="en-US">
              <a:latin typeface="Gill Sans MT"/>
              <a:ea typeface="Malgun Gothic"/>
            </a:endParaRPr>
          </a:p>
          <a:p>
            <a:pPr marL="431800" indent="-431800"/>
            <a:r>
              <a:rPr lang="en-US" sz="3700">
                <a:latin typeface="Gill Sans MT"/>
                <a:ea typeface="Malgun Gothic"/>
              </a:rPr>
              <a:t>NAPCORE-X is the name of the funding project to continue the operation of NAPCORE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Coordinates and harmonises all European NAPs on a technical and organisational level createing interoperability 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Result: better access and re-use of EU mobility data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65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8A519-5A08-DDD1-A836-0D90FC577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TASK 3.3 - Roadmap &amp; Activities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DE4FD-50CC-FCBC-F6F8-240C70AF1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GB">
                <a:latin typeface="Gill Sans MT"/>
                <a:ea typeface="Malgun Gothic"/>
              </a:rPr>
              <a:t>A clear and consistent approach for EU Member States to implement AFIR while improving the quality, accessibility, and interoperability of AFI‑related data.</a:t>
            </a:r>
            <a:endParaRPr lang="en-US">
              <a:latin typeface="Gill Sans MT"/>
              <a:ea typeface="Malgun Gothic"/>
            </a:endParaRPr>
          </a:p>
          <a:p>
            <a:pPr marL="0" indent="0">
              <a:buNone/>
            </a:pPr>
            <a:endParaRPr lang="en-US">
              <a:latin typeface="Gill Sans MT"/>
              <a:ea typeface="Malgun Gothic"/>
            </a:endParaRPr>
          </a:p>
          <a:p>
            <a:pPr marL="0" indent="0">
              <a:buNone/>
            </a:pPr>
            <a:r>
              <a:rPr lang="en-US">
                <a:latin typeface="Gill Sans MT"/>
                <a:ea typeface="Malgun Gothic"/>
              </a:rPr>
              <a:t>Activities</a:t>
            </a:r>
          </a:p>
          <a:p>
            <a:pPr marL="874395" lvl="1" indent="-514350">
              <a:buAutoNum type="arabicPeriod"/>
            </a:pPr>
            <a:r>
              <a:rPr lang="en-US">
                <a:latin typeface="Gill Sans MT"/>
                <a:ea typeface="Malgun Gothic"/>
              </a:rPr>
              <a:t>Best Practices</a:t>
            </a:r>
            <a:endParaRPr lang="en-US" sz="3600"/>
          </a:p>
          <a:p>
            <a:pPr marL="874395" lvl="1" indent="-514350">
              <a:buAutoNum type="arabicPeriod"/>
            </a:pPr>
            <a:r>
              <a:rPr lang="en-US">
                <a:latin typeface="Gill Sans MT"/>
                <a:ea typeface="Malgun Gothic"/>
              </a:rPr>
              <a:t>Role of the NAP</a:t>
            </a:r>
            <a:endParaRPr lang="en-US" sz="3600">
              <a:latin typeface="Gill Sans MT"/>
              <a:ea typeface="Malgun Gothic"/>
            </a:endParaRPr>
          </a:p>
          <a:p>
            <a:pPr marL="874395" lvl="1" indent="-514350">
              <a:buAutoNum type="arabicPeriod"/>
            </a:pPr>
            <a:r>
              <a:rPr lang="en-US">
                <a:latin typeface="Gill Sans MT"/>
                <a:ea typeface="Malgun Gothic"/>
              </a:rPr>
              <a:t>Mediator</a:t>
            </a:r>
            <a:endParaRPr lang="en-US" sz="3600">
              <a:latin typeface="Gill Sans MT"/>
              <a:ea typeface="Malgun Gothic"/>
            </a:endParaRPr>
          </a:p>
          <a:p>
            <a:pPr marL="874395" lvl="1" indent="-514350">
              <a:buAutoNum type="arabicPeriod"/>
            </a:pPr>
            <a:r>
              <a:rPr lang="en-US">
                <a:latin typeface="Gill Sans MT"/>
                <a:ea typeface="Malgun Gothic"/>
              </a:rPr>
              <a:t>Feedback loop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076F22-220A-B1E4-9B09-F9813F6AF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544" y="3257749"/>
            <a:ext cx="7272760" cy="342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169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EAEF9F-BAFF-EE48-DC0C-E9177C3AD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80CAD-97CA-C08C-0735-A18636854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13476-F5A0-B5A2-4CC8-644AEC6C0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31800" indent="-431800"/>
            <a:r>
              <a:rPr lang="en-US">
                <a:latin typeface="Gill Sans MT"/>
                <a:ea typeface="Malgun Gothic"/>
              </a:rPr>
              <a:t>Opening - NAPCORE</a:t>
            </a:r>
            <a:endParaRPr lang="en-US"/>
          </a:p>
          <a:p>
            <a:pPr marL="431800" indent="-431800"/>
            <a:r>
              <a:rPr lang="en-US" b="1">
                <a:latin typeface="Gill Sans MT"/>
                <a:ea typeface="Malgun Gothic"/>
              </a:rPr>
              <a:t>European Commission – the aim of AFIR</a:t>
            </a:r>
            <a:endParaRPr lang="en-US" b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The aim of AFIR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AFIR Supporting activities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EAFO – IDRO - CEAP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FIER – Status of CEAP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Standards perspective / alignment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Data users perspective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Discussion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Wrap up &amp; closing</a:t>
            </a:r>
            <a:endParaRPr lang="en-US"/>
          </a:p>
          <a:p>
            <a:pPr marL="431800" indent="-431800"/>
            <a:endParaRPr lang="en-US"/>
          </a:p>
          <a:p>
            <a:pPr marL="431800" indent="-4318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0420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EEF6-A79A-BAEA-9F0B-705CD5E6F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E241F-6823-10F0-B866-6FFD99FF3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14710-AD62-347B-A3C7-FDEF99560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31800" indent="-431800"/>
            <a:r>
              <a:rPr lang="en-US">
                <a:latin typeface="Gill Sans MT"/>
                <a:ea typeface="Malgun Gothic"/>
              </a:rPr>
              <a:t>Opening - NAPCORE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European Commission – the aim of AFIR</a:t>
            </a:r>
            <a:endParaRPr lang="en-US"/>
          </a:p>
          <a:p>
            <a:pPr marL="431800" indent="-431800"/>
            <a:r>
              <a:rPr lang="en-US" b="1">
                <a:latin typeface="Gill Sans MT"/>
                <a:ea typeface="Malgun Gothic"/>
              </a:rPr>
              <a:t>FIER – Status of CEAP</a:t>
            </a:r>
            <a:endParaRPr lang="en-US" b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Mockup for CEAP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Pilot/Test connection NAP &gt; CEAP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Standards perspective / alignment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Data users perspective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Discussion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Wrap up &amp; closing</a:t>
            </a:r>
            <a:endParaRPr lang="en-US"/>
          </a:p>
          <a:p>
            <a:pPr marL="431800" indent="-431800"/>
            <a:endParaRPr lang="en-US"/>
          </a:p>
          <a:p>
            <a:pPr marL="431800" indent="-4318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136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99A87-ABFB-1449-0677-221230889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FCC9D-1453-8D9D-55F1-9937AC18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D7608-C488-3970-1394-011D1DAA34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31800" indent="-431800"/>
            <a:r>
              <a:rPr lang="en-US">
                <a:latin typeface="Gill Sans MT"/>
                <a:ea typeface="Malgun Gothic"/>
              </a:rPr>
              <a:t>Opening - NAPCORE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European Commission – the aim of AFIR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FIER – Status of CEAP</a:t>
            </a:r>
            <a:endParaRPr lang="en-US"/>
          </a:p>
          <a:p>
            <a:pPr marL="431800" indent="-431800"/>
            <a:r>
              <a:rPr lang="en-US" b="1">
                <a:latin typeface="Gill Sans MT"/>
                <a:ea typeface="Malgun Gothic"/>
              </a:rPr>
              <a:t>Standards perspective / alignment</a:t>
            </a:r>
            <a:endParaRPr lang="en-US" b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OCPI – </a:t>
            </a:r>
            <a:r>
              <a:rPr lang="en-US" i="1" err="1">
                <a:latin typeface="Gill Sans MT"/>
                <a:ea typeface="Malgun Gothic"/>
              </a:rPr>
              <a:t>EVRoaming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DATEXII – NAPCORE 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Data users perspective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Discussion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Wrap up &amp; closing</a:t>
            </a:r>
            <a:endParaRPr lang="en-US"/>
          </a:p>
          <a:p>
            <a:pPr marL="431800" indent="-431800"/>
            <a:endParaRPr lang="en-US"/>
          </a:p>
          <a:p>
            <a:pPr marL="431800" indent="-4318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35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E41B2-8A71-947E-12D9-D1BCDC6C4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9157B-291A-38F5-7BDA-41BA47544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1FA4-393D-9E1D-730A-DA213C26DB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431800" indent="-431800"/>
            <a:r>
              <a:rPr lang="en-US">
                <a:latin typeface="Gill Sans MT"/>
                <a:ea typeface="Malgun Gothic"/>
              </a:rPr>
              <a:t>Opening - NAPCORE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European Commission – the aim of AFIR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FIER – Status of CEAP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Standards perspective / alignment</a:t>
            </a:r>
            <a:endParaRPr lang="en-US"/>
          </a:p>
          <a:p>
            <a:pPr marL="431800" indent="-431800"/>
            <a:r>
              <a:rPr lang="en-US" b="1">
                <a:latin typeface="Gill Sans MT"/>
                <a:ea typeface="Malgun Gothic"/>
              </a:rPr>
              <a:t>Data users perspective</a:t>
            </a:r>
            <a:endParaRPr lang="en-US" b="1"/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Eco-Movement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 err="1">
                <a:latin typeface="Gill Sans MT"/>
                <a:ea typeface="Malgun Gothic"/>
              </a:rPr>
              <a:t>ChargeUp</a:t>
            </a:r>
            <a:r>
              <a:rPr lang="en-US" i="1">
                <a:latin typeface="Gill Sans MT"/>
                <a:ea typeface="Malgun Gothic"/>
              </a:rPr>
              <a:t> Europe</a:t>
            </a:r>
          </a:p>
          <a:p>
            <a:pPr marL="791845" lvl="1" indent="-431800">
              <a:buFont typeface="Courier New" panose="020F0502020204030204" pitchFamily="34" charset="0"/>
              <a:buChar char="o"/>
            </a:pPr>
            <a:r>
              <a:rPr lang="en-US" i="1">
                <a:latin typeface="Gill Sans MT"/>
                <a:ea typeface="Malgun Gothic"/>
              </a:rPr>
              <a:t>E-Mobility </a:t>
            </a:r>
            <a:r>
              <a:rPr lang="en-US" i="1" err="1">
                <a:latin typeface="Gill Sans MT"/>
                <a:ea typeface="Malgun Gothic"/>
              </a:rPr>
              <a:t>Eur</a:t>
            </a:r>
            <a:r>
              <a:rPr lang="en-US" i="1">
                <a:latin typeface="Gill Sans MT"/>
                <a:ea typeface="Malgun Gothic"/>
              </a:rPr>
              <a:t>ope</a:t>
            </a:r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Discussion</a:t>
            </a:r>
            <a:endParaRPr lang="en-US"/>
          </a:p>
          <a:p>
            <a:pPr marL="431800" indent="-431800"/>
            <a:r>
              <a:rPr lang="en-US">
                <a:latin typeface="Gill Sans MT"/>
                <a:ea typeface="Malgun Gothic"/>
              </a:rPr>
              <a:t>Wrap up &amp; closing</a:t>
            </a:r>
            <a:endParaRPr lang="en-US"/>
          </a:p>
          <a:p>
            <a:pPr marL="431800" indent="-431800"/>
            <a:endParaRPr lang="en-US"/>
          </a:p>
          <a:p>
            <a:pPr marL="431800" indent="-43180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1409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8F096-1167-21A5-4024-0C6D3990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Gill Sans MT"/>
                <a:ea typeface="Malgun Gothic"/>
              </a:rPr>
              <a:t>Open discussion / Q+A</a:t>
            </a:r>
            <a:endParaRPr lang="en-US"/>
          </a:p>
        </p:txBody>
      </p:sp>
      <p:pic>
        <p:nvPicPr>
          <p:cNvPr id="4" name="Content Placeholder 3" descr="100 Questions &amp; Answers on Collaboration &amp; Communities">
            <a:extLst>
              <a:ext uri="{FF2B5EF4-FFF2-40B4-BE49-F238E27FC236}">
                <a16:creationId xmlns:a16="http://schemas.microsoft.com/office/drawing/2014/main" id="{C1252C96-781A-9FE2-AFB9-991A6D53B6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26373" y="4030793"/>
            <a:ext cx="5334000" cy="22383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CD41C5-8286-F1F1-C7A9-39C63327536F}"/>
              </a:ext>
            </a:extLst>
          </p:cNvPr>
          <p:cNvSpPr txBox="1"/>
          <p:nvPr/>
        </p:nvSpPr>
        <p:spPr>
          <a:xfrm>
            <a:off x="1000836" y="1694596"/>
            <a:ext cx="9132625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u="sng"/>
              <a:t>Participants may share:</a:t>
            </a:r>
          </a:p>
          <a:p>
            <a:pPr marL="285750" indent="-285750">
              <a:buFont typeface="Calibri"/>
              <a:buChar char="-"/>
            </a:pPr>
            <a:r>
              <a:rPr lang="en-US" sz="2000"/>
              <a:t>Their opinion / take on the regulation and the governance</a:t>
            </a:r>
          </a:p>
          <a:p>
            <a:pPr marL="285750" indent="-285750">
              <a:buFont typeface="Calibri"/>
              <a:buChar char="-"/>
            </a:pPr>
            <a:r>
              <a:rPr lang="en-US" sz="2000"/>
              <a:t>Improvement suggestions, pain points NAPCORE should focus on in the future</a:t>
            </a:r>
          </a:p>
          <a:p>
            <a:pPr marL="285750" indent="-285750">
              <a:buFont typeface="Calibri"/>
              <a:buChar char="-"/>
            </a:pPr>
            <a:r>
              <a:rPr lang="en-US" sz="2000"/>
              <a:t>Important topics to address for our next Workshop with the stakeholders and Commission</a:t>
            </a:r>
          </a:p>
          <a:p>
            <a:pPr marL="285750" indent="-285750">
              <a:buFont typeface="Calibri"/>
              <a:buChar char="-"/>
            </a:pPr>
            <a:r>
              <a:rPr lang="en-US" sz="2000" err="1"/>
              <a:t>AoB</a:t>
            </a:r>
            <a:endParaRPr lang="en-US" sz="2000"/>
          </a:p>
        </p:txBody>
      </p:sp>
      <p:pic>
        <p:nvPicPr>
          <p:cNvPr id="6" name="Picture 5" descr="20,300+ Open For Discussion Stock Photos, Pictures &amp; Royalty-Free Images -  iStock">
            <a:extLst>
              <a:ext uri="{FF2B5EF4-FFF2-40B4-BE49-F238E27FC236}">
                <a16:creationId xmlns:a16="http://schemas.microsoft.com/office/drawing/2014/main" id="{1403C1B5-4860-014C-1E7B-D34395116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552" y="4027156"/>
            <a:ext cx="3605284" cy="223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71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7872F-F1D9-5299-14A4-BA623EC671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1977" y="726895"/>
            <a:ext cx="9496023" cy="3411000"/>
          </a:xfrm>
        </p:spPr>
        <p:txBody>
          <a:bodyPr/>
          <a:lstStyle/>
          <a:p>
            <a:br>
              <a:rPr lang="en-US">
                <a:latin typeface="Gill Sans MT"/>
              </a:rPr>
            </a:br>
            <a:r>
              <a:rPr lang="en-US">
                <a:latin typeface="Gill Sans MT"/>
              </a:rPr>
              <a:t>Wrap up &amp; closing</a:t>
            </a:r>
            <a:br>
              <a:rPr lang="en-US">
                <a:latin typeface="Gill Sans MT"/>
              </a:rPr>
            </a:b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EAF105-3CEA-69CB-E8C4-4049B7CAD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7535" y="675660"/>
            <a:ext cx="3124200" cy="27527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9389C76-B81F-CD53-4C4F-B030559FD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5837" y="4936723"/>
            <a:ext cx="4133850" cy="14382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898A06-1998-B13F-DC32-9A8F5962E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9508" y="4741521"/>
            <a:ext cx="4848225" cy="163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1177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50DFD-3B3F-13B7-40F9-F4228841B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13B88-385E-BE8A-D07C-EDFF37254C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en-US">
                <a:latin typeface="Gill Sans MT"/>
              </a:rPr>
            </a:br>
            <a:r>
              <a:rPr lang="en-US">
                <a:latin typeface="Gill Sans MT"/>
              </a:rPr>
              <a:t>Thank you for your attention!</a:t>
            </a:r>
            <a:br>
              <a:rPr lang="en-US">
                <a:latin typeface="Gill Sans MT"/>
              </a:rPr>
            </a:br>
            <a:endParaRPr lang="en-US"/>
          </a:p>
        </p:txBody>
      </p:sp>
      <p:pic>
        <p:nvPicPr>
          <p:cNvPr id="5" name="Picture 4" descr="Visual Identity - Programming period 2021-2027 - European ...">
            <a:extLst>
              <a:ext uri="{FF2B5EF4-FFF2-40B4-BE49-F238E27FC236}">
                <a16:creationId xmlns:a16="http://schemas.microsoft.com/office/drawing/2014/main" id="{225886F6-0867-61B1-3424-E553D02B86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235" y="3884271"/>
            <a:ext cx="4093579" cy="27547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CEB68-6896-37F9-9647-E69E6DF67E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4415" y="4255866"/>
            <a:ext cx="2793599" cy="200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899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NAPCORE2">
      <a:dk1>
        <a:srgbClr val="003399"/>
      </a:dk1>
      <a:lt1>
        <a:srgbClr val="FFFFFF"/>
      </a:lt1>
      <a:dk2>
        <a:srgbClr val="003399"/>
      </a:dk2>
      <a:lt2>
        <a:srgbClr val="FFCC00"/>
      </a:lt2>
      <a:accent1>
        <a:srgbClr val="B6174B"/>
      </a:accent1>
      <a:accent2>
        <a:srgbClr val="80A4ED"/>
      </a:accent2>
      <a:accent3>
        <a:srgbClr val="BCD3F2"/>
      </a:accent3>
      <a:accent4>
        <a:srgbClr val="FFCC00"/>
      </a:accent4>
      <a:accent5>
        <a:srgbClr val="B6174B"/>
      </a:accent5>
      <a:accent6>
        <a:srgbClr val="85BD5F"/>
      </a:accent6>
      <a:hlink>
        <a:srgbClr val="003399"/>
      </a:hlink>
      <a:folHlink>
        <a:srgbClr val="954F72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48505E66128D48AAED90CD5CD3616F" ma:contentTypeVersion="12" ma:contentTypeDescription="Create a new document." ma:contentTypeScope="" ma:versionID="b912ec8155dd4e933917767331a7e7b9">
  <xsd:schema xmlns:xsd="http://www.w3.org/2001/XMLSchema" xmlns:xs="http://www.w3.org/2001/XMLSchema" xmlns:p="http://schemas.microsoft.com/office/2006/metadata/properties" xmlns:ns2="c386cf2f-2f8b-4d8e-84b2-f14abf7317aa" xmlns:ns3="13e36eaf-61a1-47aa-b343-0f7d626aa9a0" targetNamespace="http://schemas.microsoft.com/office/2006/metadata/properties" ma:root="true" ma:fieldsID="f994fb40b965d01e7e08c4f92ceb61cd" ns2:_="" ns3:_="">
    <xsd:import namespace="c386cf2f-2f8b-4d8e-84b2-f14abf7317aa"/>
    <xsd:import namespace="13e36eaf-61a1-47aa-b343-0f7d626aa9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86cf2f-2f8b-4d8e-84b2-f14abf7317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4381483-150a-4726-b180-307f5f59d12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e36eaf-61a1-47aa-b343-0f7d626aa9a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4c7b0293-1299-401f-a92e-ea8ec6326420}" ma:internalName="TaxCatchAll" ma:showField="CatchAllData" ma:web="13e36eaf-61a1-47aa-b343-0f7d626aa9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e36eaf-61a1-47aa-b343-0f7d626aa9a0" xsi:nil="true"/>
    <lcf76f155ced4ddcb4097134ff3c332f xmlns="c386cf2f-2f8b-4d8e-84b2-f14abf7317a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9DB1F1-FBC8-480E-ADE3-3AFEE70E3183}">
  <ds:schemaRefs>
    <ds:schemaRef ds:uri="13e36eaf-61a1-47aa-b343-0f7d626aa9a0"/>
    <ds:schemaRef ds:uri="c386cf2f-2f8b-4d8e-84b2-f14abf7317a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159FE54-CEF6-47BF-B985-03D31D54C999}">
  <ds:schemaRefs>
    <ds:schemaRef ds:uri="13e36eaf-61a1-47aa-b343-0f7d626aa9a0"/>
    <ds:schemaRef ds:uri="c386cf2f-2f8b-4d8e-84b2-f14abf7317a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BB54815-CB25-45E5-AD23-6C37AFE7A6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348</Words>
  <Application>Microsoft Office PowerPoint</Application>
  <PresentationFormat>Widescreen</PresentationFormat>
  <Paragraphs>79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Arial</vt:lpstr>
      <vt:lpstr>Calibri</vt:lpstr>
      <vt:lpstr>Courier New</vt:lpstr>
      <vt:lpstr>Gill Sans MT</vt:lpstr>
      <vt:lpstr>Office</vt:lpstr>
      <vt:lpstr> #1 Workshop on Alternative fuels </vt:lpstr>
      <vt:lpstr>Agenda</vt:lpstr>
      <vt:lpstr>NAPCORE in general</vt:lpstr>
      <vt:lpstr>TASK 3.3 - Roadmap &amp; Activities</vt:lpstr>
      <vt:lpstr>Agenda</vt:lpstr>
      <vt:lpstr>Agenda</vt:lpstr>
      <vt:lpstr>Agenda</vt:lpstr>
      <vt:lpstr>Agenda</vt:lpstr>
      <vt:lpstr>Open discussion / Q+A</vt:lpstr>
      <vt:lpstr> Wrap up &amp; closing </vt:lpstr>
      <vt:lpstr> Thank you for your attention!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Access Point Coordination Organisation For Europe</dc:title>
  <dc:creator>Timo Hoffmann (BASt)</dc:creator>
  <cp:lastModifiedBy>Sabrina Caiani</cp:lastModifiedBy>
  <cp:revision>4</cp:revision>
  <dcterms:created xsi:type="dcterms:W3CDTF">2021-09-06T19:17:24Z</dcterms:created>
  <dcterms:modified xsi:type="dcterms:W3CDTF">2026-05-19T07:29:26Z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0x0101006748505E66128D48AAED90CD5CD3616F</vt:lpwstr>
  </property>
  <property fmtid="{D5CDD505-2E9C-101B-9397-08002B2CF9AE}" pid="3" name="MediaServiceImageTags">
    <vt:lpwstr/>
  </property>
</Properties>
</file>